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5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66"/>
  </p:normalViewPr>
  <p:slideViewPr>
    <p:cSldViewPr snapToGrid="0" snapToObjects="1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B4D54-482C-3444-920F-C1FE6FBD0E97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021D-6D6E-6443-A80B-930FC54512C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191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在前述问题定义和指标设计的基础上</a:t>
            </a:r>
            <a:r>
              <a:rPr lang="zh-CN" altLang="en-US" dirty="0"/>
              <a:t>，我们方法的工作流程是这样的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首先，我们从海量的数据源上获取各种开源数据。比如从</a:t>
            </a:r>
            <a:r>
              <a:rPr lang="en-US" altLang="zh-CN" dirty="0"/>
              <a:t>Maven</a:t>
            </a:r>
            <a:r>
              <a:rPr lang="zh-CN" altLang="en-US" dirty="0"/>
              <a:t>上获取第三方库，从</a:t>
            </a:r>
            <a:r>
              <a:rPr lang="en-US" altLang="zh-CN" dirty="0"/>
              <a:t>GitHub</a:t>
            </a:r>
            <a:r>
              <a:rPr lang="zh-CN" altLang="en-US" dirty="0"/>
              <a:t>上获取开源项目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然后我们针对前述指标设计了数据的存储结构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最后，当用户想要针对一些库给出推荐的时候，我们计算前述的四个指标并排序得到最终的推荐结果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E6930-7CFE-0942-9C95-0EDF027528D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285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2282-2EF1-B242-8149-E80B46DA2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856F9-4D43-7D4F-8014-4D5423DE1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DC7FF-7CFA-0544-8DB7-21C0FD83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9D212-E133-584E-AA14-75B7F45F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D715B-022B-1B4A-AF22-E49C5E1D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99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9220-31EA-0D4F-9FE0-BB6E279A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DF8FC-AA68-7142-8782-AE23EA730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CB061-DD1E-BF42-87C2-37FEA805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CD7D-D128-7C41-BC09-6F360820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250DA-BF78-604C-9BDC-1EF22132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08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13BB5-6E24-B74C-A02C-6A92FA4B1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78FCD-C3FC-C442-B6E3-0BC9A69A0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BB15-862D-9C49-89EF-362048F56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6B27-FF4F-F640-9F50-6C8A9AFB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617F-1A97-9C45-8056-E0A027D7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197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64BD-AEA1-374C-A3E4-D2F0CDE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BE30-F758-3D4B-B572-331DD515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D5664-CB61-2641-BCC0-D460CB16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06191-1E8D-3540-847A-D1B831A0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2DF5-E270-994A-81CD-EE1AB71D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801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E9A9-8519-A742-9636-E5264291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9446A-2283-B540-9E5F-D09E0060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6FD4-036A-FD48-9DA9-A0B8E324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D48C8-441E-2D48-8A7A-10347C7A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5B4B-59F7-C446-BDDD-BA80EE86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794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BA49-0352-A74C-ACF8-CAD2C00E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518C-A70A-0B4E-A810-11C6B4570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35CFF-EAE8-ED41-A1EB-F9B56244D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9D1F8-8AE6-9A43-B853-D0ACD845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8038-7944-014D-AF2F-10D7A79B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EB411-828E-974F-BEA4-3092A4E4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532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A29A-B404-674F-A5EA-DC27DCF0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3BC8C-33BC-A94F-BF1F-B6148BB88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F8B6A-AAB6-C246-B335-E925FEF77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A5925-785B-3E4B-98BA-83DD934BF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8E743-9F1A-8E43-B6DD-D6545763A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9C9A1-4D3C-2843-BC11-F3983422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26DE1-D849-044A-BA58-A1AC788B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FEFA8-FD0A-BC43-829B-BCBB4A79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655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F25A-9050-5A40-AF2C-027ACB46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CD4B5-0FA3-484C-896A-1C02110A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F50A6-48A9-C14A-B858-BAE33C1A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8C3ED-F3FE-EC44-8E66-8A8897BC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235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BFCCA-2DAA-3C44-9F73-A78210D7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27B97-7B94-1742-A1D3-E46C68A4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3A0D-5750-3F45-89B5-72DE0939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677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67B3-F6AD-514B-9699-E55A3374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0F3D-8E84-5E49-AE17-5A1CD0B43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3A73D-E9B0-444E-8791-26153EEC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77308-EFF9-1543-9A46-9D9465BE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512BC-4B7A-7C4F-BCA0-DB6E6DBE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B2434-7D68-5B43-B319-37CE357E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447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9228-F2C5-C24A-B45E-64F178B4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517E3-E7CA-DB41-B052-9530DEC9C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65CBB-E545-7F40-B1D6-DA078E072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CD211-AC17-2446-A48A-A7367EDB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FF504-7059-AE49-89E0-ED0FA9E1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592-99C7-FF49-AA43-DEC81A7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733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1C184-E6CE-9D46-AC03-53F93A10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A7054-2D97-DC46-85B3-81445F51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7EECC-155E-C84D-AF73-7B8CFF640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370A6-9816-5C4C-BB0E-74FF6D21BBAC}" type="datetimeFigureOut">
              <a:rPr lang="en-CN" smtClean="0"/>
              <a:t>2021/1/27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C404-4AAC-5448-BEC8-15983FDE8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70901-451A-9A47-8142-5548184A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881A3-5793-044E-A602-452046D40C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79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4EF6-BAAB-F54A-A106-A36A00AC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26191E-C4C0-B549-92EC-2A2D904B3D34}"/>
              </a:ext>
            </a:extLst>
          </p:cNvPr>
          <p:cNvGrpSpPr/>
          <p:nvPr/>
        </p:nvGrpSpPr>
        <p:grpSpPr>
          <a:xfrm>
            <a:off x="25052" y="1754721"/>
            <a:ext cx="12461581" cy="4711113"/>
            <a:chOff x="25052" y="1754721"/>
            <a:chExt cx="12461581" cy="4711113"/>
          </a:xfrm>
        </p:grpSpPr>
        <p:pic>
          <p:nvPicPr>
            <p:cNvPr id="183" name="Picture 2" descr="GitHub logo PNG">
              <a:extLst>
                <a:ext uri="{FF2B5EF4-FFF2-40B4-BE49-F238E27FC236}">
                  <a16:creationId xmlns:a16="http://schemas.microsoft.com/office/drawing/2014/main" id="{8D016092-8DF2-D345-B353-B96DDB07D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2" y="3791398"/>
              <a:ext cx="1722000" cy="69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Alternate Process 183">
              <a:extLst>
                <a:ext uri="{FF2B5EF4-FFF2-40B4-BE49-F238E27FC236}">
                  <a16:creationId xmlns:a16="http://schemas.microsoft.com/office/drawing/2014/main" id="{F6C970A3-E519-344D-8F1B-CF4ABF5F8F9C}"/>
                </a:ext>
              </a:extLst>
            </p:cNvPr>
            <p:cNvSpPr/>
            <p:nvPr/>
          </p:nvSpPr>
          <p:spPr>
            <a:xfrm>
              <a:off x="6728070" y="2336350"/>
              <a:ext cx="1647046" cy="1090817"/>
            </a:xfrm>
            <a:prstGeom prst="flowChartAlternate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Multi-Metric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Ranking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Algorithm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2155D26-9F6F-6F43-8FA1-9A72D27DA8C8}"/>
                </a:ext>
              </a:extLst>
            </p:cNvPr>
            <p:cNvSpPr/>
            <p:nvPr/>
          </p:nvSpPr>
          <p:spPr>
            <a:xfrm>
              <a:off x="4596591" y="2947803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Metadata</a:t>
              </a:r>
              <a:endParaRPr lang="en-CN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F365AC7-2473-5541-9B2C-B29EDBBFA2AF}"/>
                </a:ext>
              </a:extLst>
            </p:cNvPr>
            <p:cNvSpPr/>
            <p:nvPr/>
          </p:nvSpPr>
          <p:spPr>
            <a:xfrm>
              <a:off x="4550207" y="2897722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Metadata</a:t>
              </a:r>
              <a:endParaRPr lang="en-CN" dirty="0"/>
            </a:p>
          </p:txBody>
        </p:sp>
        <p:cxnSp>
          <p:nvCxnSpPr>
            <p:cNvPr id="187" name="直接连接符 116">
              <a:extLst>
                <a:ext uri="{FF2B5EF4-FFF2-40B4-BE49-F238E27FC236}">
                  <a16:creationId xmlns:a16="http://schemas.microsoft.com/office/drawing/2014/main" id="{6065AEBC-5C36-F34A-821A-B40B3BECA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6005" y="1991322"/>
              <a:ext cx="11452" cy="41480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15">
              <a:extLst>
                <a:ext uri="{FF2B5EF4-FFF2-40B4-BE49-F238E27FC236}">
                  <a16:creationId xmlns:a16="http://schemas.microsoft.com/office/drawing/2014/main" id="{DC8977E8-F3D0-B54B-9055-09963431C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9331" y="1991322"/>
              <a:ext cx="12126" cy="41480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E3D65A5-B8EA-1E49-82AC-0431C7689140}"/>
                </a:ext>
              </a:extLst>
            </p:cNvPr>
            <p:cNvSpPr/>
            <p:nvPr/>
          </p:nvSpPr>
          <p:spPr>
            <a:xfrm>
              <a:off x="2426286" y="3847334"/>
              <a:ext cx="1175657" cy="4304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Georgia" panose="02040502050405020303" pitchFamily="18" charset="0"/>
                </a:rPr>
                <a:t>Repo 1, pom.xml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3C1C8B3-9A93-8341-9084-9A43960235D7}"/>
                </a:ext>
              </a:extLst>
            </p:cNvPr>
            <p:cNvSpPr/>
            <p:nvPr/>
          </p:nvSpPr>
          <p:spPr>
            <a:xfrm>
              <a:off x="2419951" y="4346761"/>
              <a:ext cx="1175657" cy="4304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200" dirty="0">
                  <a:latin typeface="Georgia" panose="02040502050405020303" pitchFamily="18" charset="0"/>
                </a:rPr>
                <a:t>Repo 2, tool/pom.xml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55776FB-7687-4149-9D3F-40F059120835}"/>
                </a:ext>
              </a:extLst>
            </p:cNvPr>
            <p:cNvSpPr/>
            <p:nvPr/>
          </p:nvSpPr>
          <p:spPr>
            <a:xfrm>
              <a:off x="2426285" y="4959054"/>
              <a:ext cx="1175657" cy="4304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Georgia" panose="02040502050405020303" pitchFamily="18" charset="0"/>
                </a:rPr>
                <a:t>Repo n,</a:t>
              </a:r>
            </a:p>
            <a:p>
              <a:pPr algn="ctr"/>
              <a:r>
                <a:rPr lang="en-CN" sz="1400" dirty="0">
                  <a:latin typeface="Georgia" panose="02040502050405020303" pitchFamily="18" charset="0"/>
                </a:rPr>
                <a:t>pom.xml</a:t>
              </a:r>
            </a:p>
          </p:txBody>
        </p:sp>
        <p:pic>
          <p:nvPicPr>
            <p:cNvPr id="192" name="Picture 2" descr="https://maven.apache.org/images/maven-logo-black-on-white.png">
              <a:extLst>
                <a:ext uri="{FF2B5EF4-FFF2-40B4-BE49-F238E27FC236}">
                  <a16:creationId xmlns:a16="http://schemas.microsoft.com/office/drawing/2014/main" id="{0A2C351E-6365-5C4E-BD05-6758709FB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69" y="2469151"/>
              <a:ext cx="1093196" cy="276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图片 34">
              <a:extLst>
                <a:ext uri="{FF2B5EF4-FFF2-40B4-BE49-F238E27FC236}">
                  <a16:creationId xmlns:a16="http://schemas.microsoft.com/office/drawing/2014/main" id="{D79A5178-13BF-1B41-800B-C7BEA8E23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2" y="3222049"/>
              <a:ext cx="1672888" cy="318028"/>
            </a:xfrm>
            <a:prstGeom prst="rect">
              <a:avLst/>
            </a:prstGeom>
          </p:spPr>
        </p:pic>
        <p:pic>
          <p:nvPicPr>
            <p:cNvPr id="194" name="Picture 9">
              <a:extLst>
                <a:ext uri="{FF2B5EF4-FFF2-40B4-BE49-F238E27FC236}">
                  <a16:creationId xmlns:a16="http://schemas.microsoft.com/office/drawing/2014/main" id="{AF3056B2-2C94-F545-86DC-58E5AFC2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57" y="4882387"/>
              <a:ext cx="1372224" cy="329962"/>
            </a:xfrm>
            <a:prstGeom prst="rect">
              <a:avLst/>
            </a:prstGeom>
          </p:spPr>
        </p:pic>
        <p:sp>
          <p:nvSpPr>
            <p:cNvPr id="195" name="流程图: 多文档 6">
              <a:extLst>
                <a:ext uri="{FF2B5EF4-FFF2-40B4-BE49-F238E27FC236}">
                  <a16:creationId xmlns:a16="http://schemas.microsoft.com/office/drawing/2014/main" id="{9A619BD7-7528-6E49-9E08-17189B753ABC}"/>
                </a:ext>
              </a:extLst>
            </p:cNvPr>
            <p:cNvSpPr/>
            <p:nvPr/>
          </p:nvSpPr>
          <p:spPr>
            <a:xfrm>
              <a:off x="2418982" y="2196905"/>
              <a:ext cx="1238716" cy="1060567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JARs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and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Metadata</a:t>
              </a:r>
              <a:endParaRPr lang="zh-CN" altLang="en-US" sz="1400" dirty="0">
                <a:latin typeface="Georgia" panose="02040502050405020303" pitchFamily="18" charset="0"/>
              </a:endParaRPr>
            </a:p>
          </p:txBody>
        </p:sp>
        <p:sp>
          <p:nvSpPr>
            <p:cNvPr id="196" name="TextBox 24">
              <a:extLst>
                <a:ext uri="{FF2B5EF4-FFF2-40B4-BE49-F238E27FC236}">
                  <a16:creationId xmlns:a16="http://schemas.microsoft.com/office/drawing/2014/main" id="{5DA4FC89-8F17-FE4F-85D5-A1F3CEE0CCDC}"/>
                </a:ext>
              </a:extLst>
            </p:cNvPr>
            <p:cNvSpPr txBox="1"/>
            <p:nvPr/>
          </p:nvSpPr>
          <p:spPr>
            <a:xfrm>
              <a:off x="321448" y="5630752"/>
              <a:ext cx="1375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Data Source</a:t>
              </a:r>
              <a:r>
                <a:rPr lang="en-US" altLang="zh-CN" sz="1600" dirty="0">
                  <a:latin typeface="Georgia" panose="02040502050405020303" pitchFamily="18" charset="0"/>
                </a:rPr>
                <a:t>s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5CD31EF9-D1DF-9340-9204-9639C7B1F7B0}"/>
                </a:ext>
              </a:extLst>
            </p:cNvPr>
            <p:cNvSpPr txBox="1"/>
            <p:nvPr/>
          </p:nvSpPr>
          <p:spPr>
            <a:xfrm>
              <a:off x="2026273" y="5649958"/>
              <a:ext cx="18565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Intermediate Data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198" name="TextBox 24">
              <a:extLst>
                <a:ext uri="{FF2B5EF4-FFF2-40B4-BE49-F238E27FC236}">
                  <a16:creationId xmlns:a16="http://schemas.microsoft.com/office/drawing/2014/main" id="{A114B188-AF74-0342-8F32-7A867E3E18FF}"/>
                </a:ext>
              </a:extLst>
            </p:cNvPr>
            <p:cNvSpPr txBox="1"/>
            <p:nvPr/>
          </p:nvSpPr>
          <p:spPr>
            <a:xfrm>
              <a:off x="3978365" y="5649958"/>
              <a:ext cx="2595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Data for Recommendation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306366F-B461-9444-8813-AE6016C6CC4A}"/>
                </a:ext>
              </a:extLst>
            </p:cNvPr>
            <p:cNvSpPr txBox="1"/>
            <p:nvPr/>
          </p:nvSpPr>
          <p:spPr>
            <a:xfrm>
              <a:off x="112365" y="5176324"/>
              <a:ext cx="158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World</a:t>
              </a:r>
              <a:r>
                <a:rPr lang="zh-CN" altLang="en-US" dirty="0">
                  <a:latin typeface="Baskerville" panose="02020502070401020303" pitchFamily="18" charset="0"/>
                </a:rPr>
                <a:t> </a:t>
              </a:r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of</a:t>
              </a:r>
              <a:r>
                <a:rPr lang="zh-CN" altLang="en-US" dirty="0">
                  <a:latin typeface="Baskerville" panose="02020502070401020303" pitchFamily="18" charset="0"/>
                </a:rPr>
                <a:t> </a:t>
              </a:r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Code</a:t>
              </a:r>
              <a:endParaRPr lang="en-CN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sp>
          <p:nvSpPr>
            <p:cNvPr id="200" name="Right Arrow 199">
              <a:extLst>
                <a:ext uri="{FF2B5EF4-FFF2-40B4-BE49-F238E27FC236}">
                  <a16:creationId xmlns:a16="http://schemas.microsoft.com/office/drawing/2014/main" id="{6965AE24-08D0-EB4E-A4FB-8B3ACFFBEF84}"/>
                </a:ext>
              </a:extLst>
            </p:cNvPr>
            <p:cNvSpPr/>
            <p:nvPr/>
          </p:nvSpPr>
          <p:spPr>
            <a:xfrm>
              <a:off x="1428185" y="2431787"/>
              <a:ext cx="1053551" cy="430419"/>
            </a:xfrm>
            <a:prstGeom prst="rightArrow">
              <a:avLst>
                <a:gd name="adj1" fmla="val 50000"/>
                <a:gd name="adj2" fmla="val 4138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Georgia" panose="02040502050405020303" pitchFamily="18" charset="0"/>
                </a:rPr>
                <a:t>download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01" name="Right Arrow 200">
              <a:extLst>
                <a:ext uri="{FF2B5EF4-FFF2-40B4-BE49-F238E27FC236}">
                  <a16:creationId xmlns:a16="http://schemas.microsoft.com/office/drawing/2014/main" id="{7532208A-F821-2E4B-8649-8696DACA20F9}"/>
                </a:ext>
              </a:extLst>
            </p:cNvPr>
            <p:cNvSpPr/>
            <p:nvPr/>
          </p:nvSpPr>
          <p:spPr>
            <a:xfrm rot="16200000">
              <a:off x="297779" y="2844296"/>
              <a:ext cx="489347" cy="27064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02" name="Right Arrow 201">
              <a:extLst>
                <a:ext uri="{FF2B5EF4-FFF2-40B4-BE49-F238E27FC236}">
                  <a16:creationId xmlns:a16="http://schemas.microsoft.com/office/drawing/2014/main" id="{1EBB5D4D-92E3-B24B-BE1D-14E8A0B8A3FF}"/>
                </a:ext>
              </a:extLst>
            </p:cNvPr>
            <p:cNvSpPr/>
            <p:nvPr/>
          </p:nvSpPr>
          <p:spPr>
            <a:xfrm rot="5400000">
              <a:off x="303426" y="4457443"/>
              <a:ext cx="498985" cy="27511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03" name="TextBox 24">
              <a:extLst>
                <a:ext uri="{FF2B5EF4-FFF2-40B4-BE49-F238E27FC236}">
                  <a16:creationId xmlns:a16="http://schemas.microsoft.com/office/drawing/2014/main" id="{7048A645-5047-204E-8FFF-4DBAD9DE6263}"/>
                </a:ext>
              </a:extLst>
            </p:cNvPr>
            <p:cNvSpPr txBox="1"/>
            <p:nvPr/>
          </p:nvSpPr>
          <p:spPr>
            <a:xfrm>
              <a:off x="637989" y="3538601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Georgia" panose="02040502050405020303" pitchFamily="18" charset="0"/>
                </a:rPr>
                <a:t>Select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204" name="Right Arrow 203">
              <a:extLst>
                <a:ext uri="{FF2B5EF4-FFF2-40B4-BE49-F238E27FC236}">
                  <a16:creationId xmlns:a16="http://schemas.microsoft.com/office/drawing/2014/main" id="{6A9E4154-ADC0-A54E-9922-413CEC05F997}"/>
                </a:ext>
              </a:extLst>
            </p:cNvPr>
            <p:cNvSpPr/>
            <p:nvPr/>
          </p:nvSpPr>
          <p:spPr>
            <a:xfrm rot="16200000" flipH="1">
              <a:off x="330876" y="3615307"/>
              <a:ext cx="425576" cy="26823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05" name="TextBox 24">
              <a:extLst>
                <a:ext uri="{FF2B5EF4-FFF2-40B4-BE49-F238E27FC236}">
                  <a16:creationId xmlns:a16="http://schemas.microsoft.com/office/drawing/2014/main" id="{E407B5DF-6BCD-D348-A5DC-68F1EE31A80F}"/>
                </a:ext>
              </a:extLst>
            </p:cNvPr>
            <p:cNvSpPr txBox="1"/>
            <p:nvPr/>
          </p:nvSpPr>
          <p:spPr>
            <a:xfrm>
              <a:off x="625102" y="2837517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Georgia" panose="02040502050405020303" pitchFamily="18" charset="0"/>
                </a:rPr>
                <a:t>Select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223287B-A12F-CD44-9D77-9D97BCFCA707}"/>
                </a:ext>
              </a:extLst>
            </p:cNvPr>
            <p:cNvSpPr txBox="1"/>
            <p:nvPr/>
          </p:nvSpPr>
          <p:spPr>
            <a:xfrm>
              <a:off x="652707" y="4355640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Georgia" panose="02040502050405020303" pitchFamily="18" charset="0"/>
                </a:rPr>
                <a:t>Query</a:t>
              </a:r>
              <a:endParaRPr lang="en-CN" dirty="0">
                <a:latin typeface="Georgia" panose="02040502050405020303" pitchFamily="18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0EE219D-32B6-D346-B8FD-3BEFDD214E44}"/>
                </a:ext>
              </a:extLst>
            </p:cNvPr>
            <p:cNvSpPr txBox="1"/>
            <p:nvPr/>
          </p:nvSpPr>
          <p:spPr>
            <a:xfrm>
              <a:off x="2662717" y="462610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…….</a:t>
              </a:r>
              <a:endParaRPr lang="en-CN" dirty="0"/>
            </a:p>
          </p:txBody>
        </p:sp>
        <p:sp>
          <p:nvSpPr>
            <p:cNvPr id="208" name="Snip Single Corner Rectangle 207">
              <a:extLst>
                <a:ext uri="{FF2B5EF4-FFF2-40B4-BE49-F238E27FC236}">
                  <a16:creationId xmlns:a16="http://schemas.microsoft.com/office/drawing/2014/main" id="{379BB653-B8DC-4348-8D4D-1EEC4604F8FC}"/>
                </a:ext>
              </a:extLst>
            </p:cNvPr>
            <p:cNvSpPr/>
            <p:nvPr/>
          </p:nvSpPr>
          <p:spPr>
            <a:xfrm>
              <a:off x="2297537" y="3474751"/>
              <a:ext cx="1596054" cy="2045845"/>
            </a:xfrm>
            <a:prstGeom prst="snip1Rect">
              <a:avLst>
                <a:gd name="adj" fmla="val 14344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7B5318C-B431-9641-9551-380224398852}"/>
                </a:ext>
              </a:extLst>
            </p:cNvPr>
            <p:cNvSpPr txBox="1"/>
            <p:nvPr/>
          </p:nvSpPr>
          <p:spPr>
            <a:xfrm>
              <a:off x="2396070" y="3474233"/>
              <a:ext cx="1175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Repositories</a:t>
              </a:r>
              <a:endParaRPr lang="en-CN" sz="1400" dirty="0">
                <a:latin typeface="Georgia" panose="02040502050405020303" pitchFamily="18" charset="0"/>
              </a:endParaRPr>
            </a:p>
          </p:txBody>
        </p:sp>
        <p:sp>
          <p:nvSpPr>
            <p:cNvPr id="210" name="Right Arrow 209">
              <a:extLst>
                <a:ext uri="{FF2B5EF4-FFF2-40B4-BE49-F238E27FC236}">
                  <a16:creationId xmlns:a16="http://schemas.microsoft.com/office/drawing/2014/main" id="{033C6E45-6371-DE4B-B5F2-3F9F51FDBB13}"/>
                </a:ext>
              </a:extLst>
            </p:cNvPr>
            <p:cNvSpPr/>
            <p:nvPr/>
          </p:nvSpPr>
          <p:spPr>
            <a:xfrm>
              <a:off x="1557169" y="4847841"/>
              <a:ext cx="902252" cy="412779"/>
            </a:xfrm>
            <a:prstGeom prst="rightArrow">
              <a:avLst>
                <a:gd name="adj1" fmla="val 50000"/>
                <a:gd name="adj2" fmla="val 487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retrieve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11" name="Snip Single Corner Rectangle 210">
              <a:extLst>
                <a:ext uri="{FF2B5EF4-FFF2-40B4-BE49-F238E27FC236}">
                  <a16:creationId xmlns:a16="http://schemas.microsoft.com/office/drawing/2014/main" id="{0E67AC28-83B9-1148-AE50-F916BDB9D061}"/>
                </a:ext>
              </a:extLst>
            </p:cNvPr>
            <p:cNvSpPr/>
            <p:nvPr/>
          </p:nvSpPr>
          <p:spPr>
            <a:xfrm>
              <a:off x="4320452" y="3496555"/>
              <a:ext cx="1995880" cy="2045845"/>
            </a:xfrm>
            <a:prstGeom prst="snip1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4EF3EF2-232A-5A40-B163-3816E4867B33}"/>
                </a:ext>
              </a:extLst>
            </p:cNvPr>
            <p:cNvSpPr txBox="1"/>
            <p:nvPr/>
          </p:nvSpPr>
          <p:spPr>
            <a:xfrm>
              <a:off x="4320915" y="3491117"/>
              <a:ext cx="1553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Dep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Change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Seqs</a:t>
              </a:r>
              <a:endParaRPr lang="en-CN" sz="1400" dirty="0">
                <a:latin typeface="Georgia" panose="02040502050405020303" pitchFamily="18" charset="0"/>
              </a:endParaRPr>
            </a:p>
          </p:txBody>
        </p:sp>
        <p:sp>
          <p:nvSpPr>
            <p:cNvPr id="213" name="Right Arrow 212">
              <a:extLst>
                <a:ext uri="{FF2B5EF4-FFF2-40B4-BE49-F238E27FC236}">
                  <a16:creationId xmlns:a16="http://schemas.microsoft.com/office/drawing/2014/main" id="{75FFE46F-69E1-A841-9236-6B0825752499}"/>
                </a:ext>
              </a:extLst>
            </p:cNvPr>
            <p:cNvSpPr/>
            <p:nvPr/>
          </p:nvSpPr>
          <p:spPr>
            <a:xfrm>
              <a:off x="3595608" y="3877155"/>
              <a:ext cx="903381" cy="370445"/>
            </a:xfrm>
            <a:prstGeom prst="rightArrow">
              <a:avLst>
                <a:gd name="adj1" fmla="val 50000"/>
                <a:gd name="adj2" fmla="val 4722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analyze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14" name="Right Arrow 213">
              <a:extLst>
                <a:ext uri="{FF2B5EF4-FFF2-40B4-BE49-F238E27FC236}">
                  <a16:creationId xmlns:a16="http://schemas.microsoft.com/office/drawing/2014/main" id="{D6F0EBA9-2F23-4F45-9227-971C62C0CE5D}"/>
                </a:ext>
              </a:extLst>
            </p:cNvPr>
            <p:cNvSpPr/>
            <p:nvPr/>
          </p:nvSpPr>
          <p:spPr>
            <a:xfrm>
              <a:off x="3600321" y="4995438"/>
              <a:ext cx="903381" cy="370445"/>
            </a:xfrm>
            <a:prstGeom prst="rightArrow">
              <a:avLst>
                <a:gd name="adj1" fmla="val 50000"/>
                <a:gd name="adj2" fmla="val 4722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analyze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15" name="Right Arrow 214">
              <a:extLst>
                <a:ext uri="{FF2B5EF4-FFF2-40B4-BE49-F238E27FC236}">
                  <a16:creationId xmlns:a16="http://schemas.microsoft.com/office/drawing/2014/main" id="{7BCFA79A-A42D-2C46-8951-6DBF8F864939}"/>
                </a:ext>
              </a:extLst>
            </p:cNvPr>
            <p:cNvSpPr/>
            <p:nvPr/>
          </p:nvSpPr>
          <p:spPr>
            <a:xfrm>
              <a:off x="3587470" y="4371848"/>
              <a:ext cx="903381" cy="370445"/>
            </a:xfrm>
            <a:prstGeom prst="rightArrow">
              <a:avLst>
                <a:gd name="adj1" fmla="val 50000"/>
                <a:gd name="adj2" fmla="val 4722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analyze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6B835DD9-6829-534E-8430-182DD84CD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5690" y="3868715"/>
              <a:ext cx="1775803" cy="55682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840AAC87-82CB-C64B-AFC9-87F5335BD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7126" y="4995438"/>
              <a:ext cx="1454728" cy="566505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7DF864FC-1752-6F44-AFA6-BA66D3328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7686" y="4409354"/>
              <a:ext cx="1361411" cy="665908"/>
            </a:xfrm>
            <a:prstGeom prst="rect">
              <a:avLst/>
            </a:prstGeom>
          </p:spPr>
        </p:pic>
        <p:sp>
          <p:nvSpPr>
            <p:cNvPr id="219" name="Snip Single Corner Rectangle 218">
              <a:extLst>
                <a:ext uri="{FF2B5EF4-FFF2-40B4-BE49-F238E27FC236}">
                  <a16:creationId xmlns:a16="http://schemas.microsoft.com/office/drawing/2014/main" id="{122ADF65-2E47-A846-AABF-C2A0F8E70456}"/>
                </a:ext>
              </a:extLst>
            </p:cNvPr>
            <p:cNvSpPr/>
            <p:nvPr/>
          </p:nvSpPr>
          <p:spPr>
            <a:xfrm>
              <a:off x="4316714" y="2003235"/>
              <a:ext cx="1974779" cy="1431568"/>
            </a:xfrm>
            <a:prstGeom prst="snip1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AE41EBEB-A9D7-5143-B767-770AE2A8D582}"/>
                </a:ext>
              </a:extLst>
            </p:cNvPr>
            <p:cNvSpPr txBox="1"/>
            <p:nvPr/>
          </p:nvSpPr>
          <p:spPr>
            <a:xfrm>
              <a:off x="4317177" y="1997796"/>
              <a:ext cx="1849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Library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Database</a:t>
              </a:r>
              <a:endParaRPr lang="en-CN" sz="1400" dirty="0">
                <a:latin typeface="Georgia" panose="02040502050405020303" pitchFamily="18" charset="0"/>
              </a:endParaRPr>
            </a:p>
          </p:txBody>
        </p:sp>
        <p:sp>
          <p:nvSpPr>
            <p:cNvPr id="221" name="Right Arrow 220">
              <a:extLst>
                <a:ext uri="{FF2B5EF4-FFF2-40B4-BE49-F238E27FC236}">
                  <a16:creationId xmlns:a16="http://schemas.microsoft.com/office/drawing/2014/main" id="{8EEA0747-F1AF-5647-AEFC-D3FF39EE2639}"/>
                </a:ext>
              </a:extLst>
            </p:cNvPr>
            <p:cNvSpPr/>
            <p:nvPr/>
          </p:nvSpPr>
          <p:spPr>
            <a:xfrm>
              <a:off x="3662661" y="2430445"/>
              <a:ext cx="782150" cy="416383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parse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A49CD2C-44E4-9E44-AE50-37EE9A94898D}"/>
                </a:ext>
              </a:extLst>
            </p:cNvPr>
            <p:cNvSpPr/>
            <p:nvPr/>
          </p:nvSpPr>
          <p:spPr>
            <a:xfrm>
              <a:off x="4505976" y="2857188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Metadata</a:t>
              </a:r>
              <a:endParaRPr lang="en-CN" dirty="0">
                <a:latin typeface="Georgia" panose="02040502050405020303" pitchFamily="18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DDF3AA4-085B-5B44-8CDA-6A45F8903354}"/>
                </a:ext>
              </a:extLst>
            </p:cNvPr>
            <p:cNvSpPr/>
            <p:nvPr/>
          </p:nvSpPr>
          <p:spPr>
            <a:xfrm>
              <a:off x="4586558" y="2438619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Metadata</a:t>
              </a:r>
              <a:endParaRPr lang="en-CN" dirty="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2912749-C7B3-B545-A4BD-7AC79D23AF30}"/>
                </a:ext>
              </a:extLst>
            </p:cNvPr>
            <p:cNvSpPr/>
            <p:nvPr/>
          </p:nvSpPr>
          <p:spPr>
            <a:xfrm>
              <a:off x="4540174" y="2388538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Metadata</a:t>
              </a:r>
              <a:endParaRPr lang="en-CN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74037CB-5C08-5D44-8D70-3AC778F5AE57}"/>
                </a:ext>
              </a:extLst>
            </p:cNvPr>
            <p:cNvSpPr/>
            <p:nvPr/>
          </p:nvSpPr>
          <p:spPr>
            <a:xfrm>
              <a:off x="4495943" y="2348004"/>
              <a:ext cx="142684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API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Signatures</a:t>
              </a:r>
              <a:endParaRPr lang="en-CN" dirty="0">
                <a:latin typeface="Georgia" panose="02040502050405020303" pitchFamily="18" charset="0"/>
              </a:endParaRPr>
            </a:p>
          </p:txBody>
        </p:sp>
        <p:sp>
          <p:nvSpPr>
            <p:cNvPr id="226" name="TextBox 24">
              <a:extLst>
                <a:ext uri="{FF2B5EF4-FFF2-40B4-BE49-F238E27FC236}">
                  <a16:creationId xmlns:a16="http://schemas.microsoft.com/office/drawing/2014/main" id="{515EF335-6319-FE4E-B279-2766EDE0DB6F}"/>
                </a:ext>
              </a:extLst>
            </p:cNvPr>
            <p:cNvSpPr txBox="1"/>
            <p:nvPr/>
          </p:nvSpPr>
          <p:spPr>
            <a:xfrm>
              <a:off x="6818343" y="5649958"/>
              <a:ext cx="1136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Georgia" panose="02040502050405020303" pitchFamily="18" charset="0"/>
                </a:rPr>
                <a:t>Final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Data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cxnSp>
          <p:nvCxnSpPr>
            <p:cNvPr id="227" name="直接连接符 116">
              <a:extLst>
                <a:ext uri="{FF2B5EF4-FFF2-40B4-BE49-F238E27FC236}">
                  <a16:creationId xmlns:a16="http://schemas.microsoft.com/office/drawing/2014/main" id="{C003CBA5-CE80-4448-A0B6-E6B3E1CB6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1570" y="1933231"/>
              <a:ext cx="26930" cy="42061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Right Arrow 227">
              <a:extLst>
                <a:ext uri="{FF2B5EF4-FFF2-40B4-BE49-F238E27FC236}">
                  <a16:creationId xmlns:a16="http://schemas.microsoft.com/office/drawing/2014/main" id="{113423FE-5953-6040-A2E7-65126A7A7DAC}"/>
                </a:ext>
              </a:extLst>
            </p:cNvPr>
            <p:cNvSpPr/>
            <p:nvPr/>
          </p:nvSpPr>
          <p:spPr>
            <a:xfrm>
              <a:off x="6122085" y="2444128"/>
              <a:ext cx="782150" cy="416383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input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29" name="Right Arrow 228">
              <a:extLst>
                <a:ext uri="{FF2B5EF4-FFF2-40B4-BE49-F238E27FC236}">
                  <a16:creationId xmlns:a16="http://schemas.microsoft.com/office/drawing/2014/main" id="{F3CE8062-2A83-5541-A9B7-D989BA7AD359}"/>
                </a:ext>
              </a:extLst>
            </p:cNvPr>
            <p:cNvSpPr/>
            <p:nvPr/>
          </p:nvSpPr>
          <p:spPr>
            <a:xfrm rot="19388378">
              <a:off x="6133912" y="3275609"/>
              <a:ext cx="782150" cy="416383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input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30" name="Right Arrow 229">
              <a:extLst>
                <a:ext uri="{FF2B5EF4-FFF2-40B4-BE49-F238E27FC236}">
                  <a16:creationId xmlns:a16="http://schemas.microsoft.com/office/drawing/2014/main" id="{BB618EEE-AA75-C444-8F87-2C51207F9E5B}"/>
                </a:ext>
              </a:extLst>
            </p:cNvPr>
            <p:cNvSpPr/>
            <p:nvPr/>
          </p:nvSpPr>
          <p:spPr>
            <a:xfrm rot="5400000">
              <a:off x="6894421" y="3444842"/>
              <a:ext cx="511532" cy="368725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31" name="TextBox 24">
              <a:extLst>
                <a:ext uri="{FF2B5EF4-FFF2-40B4-BE49-F238E27FC236}">
                  <a16:creationId xmlns:a16="http://schemas.microsoft.com/office/drawing/2014/main" id="{59624348-3C7C-1C49-9BE6-5D2744FCEDC8}"/>
                </a:ext>
              </a:extLst>
            </p:cNvPr>
            <p:cNvSpPr txBox="1"/>
            <p:nvPr/>
          </p:nvSpPr>
          <p:spPr>
            <a:xfrm>
              <a:off x="7241884" y="3440930"/>
              <a:ext cx="713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output</a:t>
              </a:r>
              <a:endParaRPr lang="en-CN" sz="1600" dirty="0">
                <a:latin typeface="Georgia" panose="02040502050405020303" pitchFamily="18" charset="0"/>
              </a:endParaRPr>
            </a:p>
          </p:txBody>
        </p:sp>
        <p:sp>
          <p:nvSpPr>
            <p:cNvPr id="232" name="Snip Single Corner Rectangle 231">
              <a:extLst>
                <a:ext uri="{FF2B5EF4-FFF2-40B4-BE49-F238E27FC236}">
                  <a16:creationId xmlns:a16="http://schemas.microsoft.com/office/drawing/2014/main" id="{F1EBE88D-F27D-0F46-B63B-B0847FE7EB9F}"/>
                </a:ext>
              </a:extLst>
            </p:cNvPr>
            <p:cNvSpPr/>
            <p:nvPr/>
          </p:nvSpPr>
          <p:spPr>
            <a:xfrm>
              <a:off x="6608727" y="3868060"/>
              <a:ext cx="1874483" cy="1674340"/>
            </a:xfrm>
            <a:prstGeom prst="snip1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233" name="TextBox 24">
              <a:extLst>
                <a:ext uri="{FF2B5EF4-FFF2-40B4-BE49-F238E27FC236}">
                  <a16:creationId xmlns:a16="http://schemas.microsoft.com/office/drawing/2014/main" id="{81590946-42FC-CC40-AF74-19520617B5B6}"/>
                </a:ext>
              </a:extLst>
            </p:cNvPr>
            <p:cNvSpPr txBox="1"/>
            <p:nvPr/>
          </p:nvSpPr>
          <p:spPr>
            <a:xfrm>
              <a:off x="6608727" y="3928435"/>
              <a:ext cx="1889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Advisory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Database</a:t>
              </a:r>
              <a:endParaRPr lang="en-CN" sz="1400" dirty="0">
                <a:latin typeface="Georgia" panose="02040502050405020303" pitchFamily="18" charset="0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71C93B5-618B-904B-8F0E-B085C246C2C6}"/>
                </a:ext>
              </a:extLst>
            </p:cNvPr>
            <p:cNvGrpSpPr/>
            <p:nvPr/>
          </p:nvGrpSpPr>
          <p:grpSpPr>
            <a:xfrm>
              <a:off x="6711003" y="4301248"/>
              <a:ext cx="1662609" cy="1130533"/>
              <a:chOff x="6830878" y="4188514"/>
              <a:chExt cx="1662609" cy="1130533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EC65841A-5A0C-E44F-AD27-EAA678C925AE}"/>
                  </a:ext>
                </a:extLst>
              </p:cNvPr>
              <p:cNvSpPr/>
              <p:nvPr/>
            </p:nvSpPr>
            <p:spPr>
              <a:xfrm>
                <a:off x="6921493" y="4279129"/>
                <a:ext cx="1571994" cy="10399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Metadata</a:t>
                </a:r>
                <a:endParaRPr lang="en-CN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792C938-666F-1340-8F12-CD498E921639}"/>
                  </a:ext>
                </a:extLst>
              </p:cNvPr>
              <p:cNvSpPr/>
              <p:nvPr/>
            </p:nvSpPr>
            <p:spPr>
              <a:xfrm>
                <a:off x="6875109" y="4229048"/>
                <a:ext cx="1571994" cy="10399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Metadata</a:t>
                </a:r>
                <a:endParaRPr lang="en-CN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F0FAD8D7-567F-264B-A9F9-890417FD6B22}"/>
                  </a:ext>
                </a:extLst>
              </p:cNvPr>
              <p:cNvSpPr/>
              <p:nvPr/>
            </p:nvSpPr>
            <p:spPr>
              <a:xfrm>
                <a:off x="6830878" y="4188514"/>
                <a:ext cx="1571994" cy="10399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Source: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9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org.json:json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endParaRPr lang="en-US" altLang="zh-CN" sz="9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Target: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9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com.goo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…:</a:t>
                </a:r>
                <a:r>
                  <a:rPr lang="en-US" altLang="zh-CN" sz="9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gson</a:t>
                </a:r>
                <a:endParaRPr lang="en-US" altLang="zh-CN" sz="9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Confidence: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0.1670</a:t>
                </a:r>
              </a:p>
              <a:p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Repo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Commits:</a:t>
                </a:r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4206302</a:t>
                </a:r>
              </a:p>
              <a:p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b1dca05</a:t>
                </a:r>
              </a:p>
              <a:p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5d9bdc5</a:t>
                </a:r>
              </a:p>
              <a:p>
                <a:r>
                  <a:rPr lang="zh-CN" altLang="en-US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</a:t>
                </a:r>
                <a:r>
                  <a:rPr lang="en-US" altLang="zh-CN" sz="9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……</a:t>
                </a:r>
                <a:endParaRPr lang="en-CN" sz="9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5E1673B-9635-3F4E-A9D6-46A105D91200}"/>
                </a:ext>
              </a:extLst>
            </p:cNvPr>
            <p:cNvSpPr txBox="1"/>
            <p:nvPr/>
          </p:nvSpPr>
          <p:spPr>
            <a:xfrm>
              <a:off x="2417995" y="6059988"/>
              <a:ext cx="3278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Data</a:t>
              </a:r>
              <a:r>
                <a:rPr lang="zh-CN" altLang="en-US" sz="2000" dirty="0">
                  <a:latin typeface="Baskerville" panose="02020502070401020303" pitchFamily="18" charset="0"/>
                </a:rPr>
                <a:t> </a:t>
              </a:r>
              <a:r>
                <a:rPr lang="en-US" altLang="zh-CN" sz="20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Preparation</a:t>
              </a:r>
              <a:r>
                <a:rPr lang="zh-CN" altLang="en-US" sz="20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 </a:t>
              </a:r>
              <a:r>
                <a:rPr lang="en-US" altLang="zh-CN" sz="20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Component</a:t>
              </a:r>
              <a:endParaRPr lang="en-CN" sz="2000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689000-A2F8-CD49-AF00-166D5571175A}"/>
                </a:ext>
              </a:extLst>
            </p:cNvPr>
            <p:cNvSpPr/>
            <p:nvPr/>
          </p:nvSpPr>
          <p:spPr>
            <a:xfrm>
              <a:off x="27608" y="1754721"/>
              <a:ext cx="8603226" cy="4711113"/>
            </a:xfrm>
            <a:prstGeom prst="rect">
              <a:avLst/>
            </a:prstGeom>
            <a:noFill/>
            <a:ln w="1270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ACB4088-D44D-6D4D-B069-8B47E8C85D49}"/>
                </a:ext>
              </a:extLst>
            </p:cNvPr>
            <p:cNvSpPr txBox="1"/>
            <p:nvPr/>
          </p:nvSpPr>
          <p:spPr>
            <a:xfrm>
              <a:off x="8931048" y="6085388"/>
              <a:ext cx="3555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Data</a:t>
              </a:r>
              <a:r>
                <a:rPr lang="zh-CN" altLang="en-US" dirty="0">
                  <a:latin typeface="Baskerville" panose="02020502070401020303" pitchFamily="18" charset="0"/>
                </a:rPr>
                <a:t> </a:t>
              </a:r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Consumption</a:t>
              </a:r>
              <a:r>
                <a:rPr lang="zh-CN" alt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 </a:t>
              </a:r>
              <a:r>
                <a:rPr lang="en-US" altLang="zh-CN" dirty="0">
                  <a:latin typeface="Baskerville" panose="02020502070401020303" pitchFamily="18" charset="0"/>
                  <a:ea typeface="Baskerville" panose="02020502070401020303" pitchFamily="18" charset="0"/>
                </a:rPr>
                <a:t>Component</a:t>
              </a:r>
              <a:endParaRPr lang="en-CN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244950B-0E4A-B744-9FA3-FEEE5B88AC0E}"/>
                </a:ext>
              </a:extLst>
            </p:cNvPr>
            <p:cNvSpPr/>
            <p:nvPr/>
          </p:nvSpPr>
          <p:spPr>
            <a:xfrm>
              <a:off x="8770755" y="2947803"/>
              <a:ext cx="3409472" cy="3518031"/>
            </a:xfrm>
            <a:prstGeom prst="rect">
              <a:avLst/>
            </a:prstGeom>
            <a:noFill/>
            <a:ln w="1270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2C661C7-DD18-6049-9FEE-C54F533D6376}"/>
                </a:ext>
              </a:extLst>
            </p:cNvPr>
            <p:cNvSpPr txBox="1"/>
            <p:nvPr/>
          </p:nvSpPr>
          <p:spPr>
            <a:xfrm>
              <a:off x="9556954" y="1977858"/>
              <a:ext cx="2834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Georgia" panose="02040502050405020303" pitchFamily="18" charset="0"/>
                </a:rPr>
                <a:t>Project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Maintainers</a:t>
              </a:r>
            </a:p>
            <a:p>
              <a:r>
                <a:rPr lang="en-US" altLang="zh-CN" sz="1600" dirty="0">
                  <a:latin typeface="Georgia" panose="02040502050405020303" pitchFamily="18" charset="0"/>
                </a:rPr>
                <a:t>considering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a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migration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endParaRPr lang="en-US" altLang="zh-CN" sz="1600" dirty="0">
                <a:latin typeface="Georgia" panose="02040502050405020303" pitchFamily="18" charset="0"/>
              </a:endParaRPr>
            </a:p>
          </p:txBody>
        </p:sp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4BE3EEB3-DB8A-3B43-A864-083E31C1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32992" y="3144107"/>
              <a:ext cx="2249689" cy="97481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45" name="Right Arrow 244">
              <a:extLst>
                <a:ext uri="{FF2B5EF4-FFF2-40B4-BE49-F238E27FC236}">
                  <a16:creationId xmlns:a16="http://schemas.microsoft.com/office/drawing/2014/main" id="{68E6AC1B-F186-DE4A-A462-5CD4E5167E7E}"/>
                </a:ext>
              </a:extLst>
            </p:cNvPr>
            <p:cNvSpPr/>
            <p:nvPr/>
          </p:nvSpPr>
          <p:spPr>
            <a:xfrm rot="5400000">
              <a:off x="9008002" y="2746069"/>
              <a:ext cx="460653" cy="278141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D237270-9E9B-274C-A3A5-5CD2380DB9D1}"/>
                </a:ext>
              </a:extLst>
            </p:cNvPr>
            <p:cNvSpPr txBox="1"/>
            <p:nvPr/>
          </p:nvSpPr>
          <p:spPr>
            <a:xfrm>
              <a:off x="9243160" y="2676334"/>
              <a:ext cx="1994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specify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source</a:t>
              </a:r>
              <a:r>
                <a:rPr lang="zh-CN" altLang="en-US" sz="1400" dirty="0">
                  <a:latin typeface="Georgia" panose="02040502050405020303" pitchFamily="18" charset="0"/>
                </a:rPr>
                <a:t> </a:t>
              </a:r>
              <a:r>
                <a:rPr lang="en-US" altLang="zh-CN" sz="1400" dirty="0">
                  <a:latin typeface="Georgia" panose="02040502050405020303" pitchFamily="18" charset="0"/>
                </a:rPr>
                <a:t>libraries</a:t>
              </a:r>
              <a:endParaRPr lang="en-CN" sz="1400" dirty="0">
                <a:latin typeface="Georgia" panose="02040502050405020303" pitchFamily="18" charset="0"/>
              </a:endParaRPr>
            </a:p>
          </p:txBody>
        </p:sp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6155B93B-CD25-8C4F-B534-D9BA54D92F02}"/>
                </a:ext>
              </a:extLst>
            </p:cNvPr>
            <p:cNvSpPr/>
            <p:nvPr/>
          </p:nvSpPr>
          <p:spPr>
            <a:xfrm rot="19635183" flipH="1">
              <a:off x="8223885" y="3676894"/>
              <a:ext cx="790181" cy="379846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query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9789017-E2CD-1F46-9B05-64E5ABB81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0938" b="39997"/>
            <a:stretch/>
          </p:blipFill>
          <p:spPr>
            <a:xfrm>
              <a:off x="9075447" y="4137972"/>
              <a:ext cx="2888524" cy="200170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00F2B4E-E481-D04F-BA00-36310D760F6B}"/>
                </a:ext>
              </a:extLst>
            </p:cNvPr>
            <p:cNvSpPr/>
            <p:nvPr/>
          </p:nvSpPr>
          <p:spPr>
            <a:xfrm>
              <a:off x="8342035" y="4782418"/>
              <a:ext cx="768515" cy="429931"/>
            </a:xfrm>
            <a:prstGeom prst="rightArrow">
              <a:avLst>
                <a:gd name="adj1" fmla="val 50000"/>
                <a:gd name="adj2" fmla="val 3527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Georgia" panose="02040502050405020303" pitchFamily="18" charset="0"/>
                </a:rPr>
                <a:t>return</a:t>
              </a:r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50" name="Right Arrow 249">
              <a:extLst>
                <a:ext uri="{FF2B5EF4-FFF2-40B4-BE49-F238E27FC236}">
                  <a16:creationId xmlns:a16="http://schemas.microsoft.com/office/drawing/2014/main" id="{8883D26A-836B-254C-85AC-1E04F0111765}"/>
                </a:ext>
              </a:extLst>
            </p:cNvPr>
            <p:cNvSpPr/>
            <p:nvPr/>
          </p:nvSpPr>
          <p:spPr>
            <a:xfrm rot="5400000">
              <a:off x="10727899" y="3211664"/>
              <a:ext cx="1567225" cy="336194"/>
            </a:xfrm>
            <a:prstGeom prst="rightArrow">
              <a:avLst>
                <a:gd name="adj1" fmla="val 50000"/>
                <a:gd name="adj2" fmla="val 589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1200" dirty="0">
                <a:latin typeface="Georgia" panose="02040502050405020303" pitchFamily="18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01A24FF8-C3B2-EE44-B8DB-BFCCED7BD89C}"/>
                </a:ext>
              </a:extLst>
            </p:cNvPr>
            <p:cNvSpPr txBox="1"/>
            <p:nvPr/>
          </p:nvSpPr>
          <p:spPr>
            <a:xfrm rot="5400000">
              <a:off x="10798789" y="3204847"/>
              <a:ext cx="141737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inspect</a:t>
              </a:r>
              <a:r>
                <a:rPr lang="zh-CN" altLang="en-US" sz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&amp;</a:t>
              </a:r>
              <a:r>
                <a:rPr lang="zh-CN" altLang="en-US" sz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evaluate</a:t>
              </a:r>
              <a:endParaRPr lang="en-CN" sz="12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grpSp>
          <p:nvGrpSpPr>
            <p:cNvPr id="4" name="Graphic 241" descr="Questions">
              <a:extLst>
                <a:ext uri="{FF2B5EF4-FFF2-40B4-BE49-F238E27FC236}">
                  <a16:creationId xmlns:a16="http://schemas.microsoft.com/office/drawing/2014/main" id="{1A76E4C7-F575-744F-88CF-2D01DA64978B}"/>
                </a:ext>
              </a:extLst>
            </p:cNvPr>
            <p:cNvGrpSpPr/>
            <p:nvPr/>
          </p:nvGrpSpPr>
          <p:grpSpPr>
            <a:xfrm>
              <a:off x="8810388" y="1848373"/>
              <a:ext cx="806440" cy="806440"/>
              <a:chOff x="8810388" y="1848373"/>
              <a:chExt cx="806440" cy="806440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7340705E-E77A-CE42-819D-8E2AC4E0C5FA}"/>
                  </a:ext>
                </a:extLst>
              </p:cNvPr>
              <p:cNvSpPr/>
              <p:nvPr/>
            </p:nvSpPr>
            <p:spPr>
              <a:xfrm>
                <a:off x="8990996" y="2147427"/>
                <a:ext cx="151207" cy="151207"/>
              </a:xfrm>
              <a:custGeom>
                <a:avLst/>
                <a:gdLst>
                  <a:gd name="connsiteX0" fmla="*/ 151208 w 151207"/>
                  <a:gd name="connsiteY0" fmla="*/ 75604 h 151207"/>
                  <a:gd name="connsiteX1" fmla="*/ 75604 w 151207"/>
                  <a:gd name="connsiteY1" fmla="*/ 151207 h 151207"/>
                  <a:gd name="connsiteX2" fmla="*/ 0 w 151207"/>
                  <a:gd name="connsiteY2" fmla="*/ 75604 h 151207"/>
                  <a:gd name="connsiteX3" fmla="*/ 75604 w 151207"/>
                  <a:gd name="connsiteY3" fmla="*/ 0 h 151207"/>
                  <a:gd name="connsiteX4" fmla="*/ 151208 w 151207"/>
                  <a:gd name="connsiteY4" fmla="*/ 75604 h 15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207" h="151207">
                    <a:moveTo>
                      <a:pt x="151208" y="75604"/>
                    </a:moveTo>
                    <a:cubicBezTo>
                      <a:pt x="151208" y="117359"/>
                      <a:pt x="117359" y="151207"/>
                      <a:pt x="75604" y="151207"/>
                    </a:cubicBezTo>
                    <a:cubicBezTo>
                      <a:pt x="33849" y="151207"/>
                      <a:pt x="0" y="117359"/>
                      <a:pt x="0" y="75604"/>
                    </a:cubicBezTo>
                    <a:cubicBezTo>
                      <a:pt x="0" y="33849"/>
                      <a:pt x="33849" y="0"/>
                      <a:pt x="75604" y="0"/>
                    </a:cubicBezTo>
                    <a:cubicBezTo>
                      <a:pt x="117359" y="0"/>
                      <a:pt x="151208" y="33849"/>
                      <a:pt x="151208" y="756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7252FD3-2051-0644-BE55-E20300051FEC}"/>
                  </a:ext>
                </a:extLst>
              </p:cNvPr>
              <p:cNvSpPr/>
              <p:nvPr/>
            </p:nvSpPr>
            <p:spPr>
              <a:xfrm>
                <a:off x="9117003" y="2436402"/>
                <a:ext cx="302427" cy="151207"/>
              </a:xfrm>
              <a:custGeom>
                <a:avLst/>
                <a:gdLst>
                  <a:gd name="connsiteX0" fmla="*/ 302415 w 302427"/>
                  <a:gd name="connsiteY0" fmla="*/ 151208 h 151207"/>
                  <a:gd name="connsiteX1" fmla="*/ 302415 w 302427"/>
                  <a:gd name="connsiteY1" fmla="*/ 75604 h 151207"/>
                  <a:gd name="connsiteX2" fmla="*/ 287294 w 302427"/>
                  <a:gd name="connsiteY2" fmla="*/ 45362 h 151207"/>
                  <a:gd name="connsiteX3" fmla="*/ 213371 w 302427"/>
                  <a:gd name="connsiteY3" fmla="*/ 10080 h 151207"/>
                  <a:gd name="connsiteX4" fmla="*/ 151208 w 302427"/>
                  <a:gd name="connsiteY4" fmla="*/ 0 h 151207"/>
                  <a:gd name="connsiteX5" fmla="*/ 89044 w 302427"/>
                  <a:gd name="connsiteY5" fmla="*/ 10080 h 151207"/>
                  <a:gd name="connsiteX6" fmla="*/ 15121 w 302427"/>
                  <a:gd name="connsiteY6" fmla="*/ 45362 h 151207"/>
                  <a:gd name="connsiteX7" fmla="*/ 0 w 302427"/>
                  <a:gd name="connsiteY7" fmla="*/ 75604 h 151207"/>
                  <a:gd name="connsiteX8" fmla="*/ 0 w 302427"/>
                  <a:gd name="connsiteY8" fmla="*/ 151208 h 15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27" h="151207">
                    <a:moveTo>
                      <a:pt x="302415" y="151208"/>
                    </a:moveTo>
                    <a:lnTo>
                      <a:pt x="302415" y="75604"/>
                    </a:lnTo>
                    <a:cubicBezTo>
                      <a:pt x="302725" y="63634"/>
                      <a:pt x="297056" y="52296"/>
                      <a:pt x="287294" y="45362"/>
                    </a:cubicBezTo>
                    <a:cubicBezTo>
                      <a:pt x="265534" y="28330"/>
                      <a:pt x="240298" y="16286"/>
                      <a:pt x="213371" y="10080"/>
                    </a:cubicBezTo>
                    <a:cubicBezTo>
                      <a:pt x="193181" y="4011"/>
                      <a:pt x="172281" y="622"/>
                      <a:pt x="151208" y="0"/>
                    </a:cubicBezTo>
                    <a:cubicBezTo>
                      <a:pt x="130085" y="66"/>
                      <a:pt x="109105" y="3467"/>
                      <a:pt x="89044" y="10080"/>
                    </a:cubicBezTo>
                    <a:cubicBezTo>
                      <a:pt x="62499" y="17347"/>
                      <a:pt x="37465" y="29296"/>
                      <a:pt x="15121" y="45362"/>
                    </a:cubicBezTo>
                    <a:cubicBezTo>
                      <a:pt x="5643" y="52535"/>
                      <a:pt x="52" y="63718"/>
                      <a:pt x="0" y="75604"/>
                    </a:cubicBezTo>
                    <a:lnTo>
                      <a:pt x="0" y="15120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60AFB26-40F6-6E4E-AD9A-BAFED63456FE}"/>
                  </a:ext>
                </a:extLst>
              </p:cNvPr>
              <p:cNvSpPr/>
              <p:nvPr/>
            </p:nvSpPr>
            <p:spPr>
              <a:xfrm>
                <a:off x="9192606" y="2265033"/>
                <a:ext cx="151207" cy="151207"/>
              </a:xfrm>
              <a:custGeom>
                <a:avLst/>
                <a:gdLst>
                  <a:gd name="connsiteX0" fmla="*/ 151208 w 151207"/>
                  <a:gd name="connsiteY0" fmla="*/ 75604 h 151207"/>
                  <a:gd name="connsiteX1" fmla="*/ 75604 w 151207"/>
                  <a:gd name="connsiteY1" fmla="*/ 151207 h 151207"/>
                  <a:gd name="connsiteX2" fmla="*/ 0 w 151207"/>
                  <a:gd name="connsiteY2" fmla="*/ 75604 h 151207"/>
                  <a:gd name="connsiteX3" fmla="*/ 75604 w 151207"/>
                  <a:gd name="connsiteY3" fmla="*/ 0 h 151207"/>
                  <a:gd name="connsiteX4" fmla="*/ 151208 w 151207"/>
                  <a:gd name="connsiteY4" fmla="*/ 75604 h 15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207" h="151207">
                    <a:moveTo>
                      <a:pt x="151208" y="75604"/>
                    </a:moveTo>
                    <a:cubicBezTo>
                      <a:pt x="151208" y="117359"/>
                      <a:pt x="117359" y="151207"/>
                      <a:pt x="75604" y="151207"/>
                    </a:cubicBezTo>
                    <a:cubicBezTo>
                      <a:pt x="33849" y="151207"/>
                      <a:pt x="0" y="117359"/>
                      <a:pt x="0" y="75604"/>
                    </a:cubicBezTo>
                    <a:cubicBezTo>
                      <a:pt x="0" y="33849"/>
                      <a:pt x="33849" y="0"/>
                      <a:pt x="75604" y="0"/>
                    </a:cubicBezTo>
                    <a:cubicBezTo>
                      <a:pt x="117359" y="0"/>
                      <a:pt x="151208" y="33849"/>
                      <a:pt x="151208" y="756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CE5CFF29-45F3-AA48-AE6F-5DA12C158D3C}"/>
                  </a:ext>
                </a:extLst>
              </p:cNvPr>
              <p:cNvSpPr/>
              <p:nvPr/>
            </p:nvSpPr>
            <p:spPr>
              <a:xfrm>
                <a:off x="8915381" y="2318796"/>
                <a:ext cx="273865" cy="151207"/>
              </a:xfrm>
              <a:custGeom>
                <a:avLst/>
                <a:gdLst>
                  <a:gd name="connsiteX0" fmla="*/ 196582 w 273865"/>
                  <a:gd name="connsiteY0" fmla="*/ 136087 h 151207"/>
                  <a:gd name="connsiteX1" fmla="*/ 196582 w 273865"/>
                  <a:gd name="connsiteY1" fmla="*/ 136087 h 151207"/>
                  <a:gd name="connsiteX2" fmla="*/ 273866 w 273865"/>
                  <a:gd name="connsiteY2" fmla="*/ 97445 h 151207"/>
                  <a:gd name="connsiteX3" fmla="*/ 243624 w 273865"/>
                  <a:gd name="connsiteY3" fmla="*/ 23521 h 151207"/>
                  <a:gd name="connsiteX4" fmla="*/ 243624 w 273865"/>
                  <a:gd name="connsiteY4" fmla="*/ 20161 h 151207"/>
                  <a:gd name="connsiteX5" fmla="*/ 213383 w 273865"/>
                  <a:gd name="connsiteY5" fmla="*/ 10081 h 151207"/>
                  <a:gd name="connsiteX6" fmla="*/ 151220 w 273865"/>
                  <a:gd name="connsiteY6" fmla="*/ 0 h 151207"/>
                  <a:gd name="connsiteX7" fmla="*/ 89057 w 273865"/>
                  <a:gd name="connsiteY7" fmla="*/ 10081 h 151207"/>
                  <a:gd name="connsiteX8" fmla="*/ 15133 w 273865"/>
                  <a:gd name="connsiteY8" fmla="*/ 45362 h 151207"/>
                  <a:gd name="connsiteX9" fmla="*/ 12 w 273865"/>
                  <a:gd name="connsiteY9" fmla="*/ 75604 h 151207"/>
                  <a:gd name="connsiteX10" fmla="*/ 12 w 273865"/>
                  <a:gd name="connsiteY10" fmla="*/ 151208 h 151207"/>
                  <a:gd name="connsiteX11" fmla="*/ 181461 w 273865"/>
                  <a:gd name="connsiteY11" fmla="*/ 151208 h 151207"/>
                  <a:gd name="connsiteX12" fmla="*/ 196582 w 273865"/>
                  <a:gd name="connsiteY12" fmla="*/ 136087 h 15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865" h="151207">
                    <a:moveTo>
                      <a:pt x="196582" y="136087"/>
                    </a:moveTo>
                    <a:lnTo>
                      <a:pt x="196582" y="136087"/>
                    </a:lnTo>
                    <a:cubicBezTo>
                      <a:pt x="220169" y="119253"/>
                      <a:pt x="246246" y="106215"/>
                      <a:pt x="273866" y="97445"/>
                    </a:cubicBezTo>
                    <a:cubicBezTo>
                      <a:pt x="254762" y="77538"/>
                      <a:pt x="243950" y="51109"/>
                      <a:pt x="243624" y="23521"/>
                    </a:cubicBezTo>
                    <a:lnTo>
                      <a:pt x="243624" y="20161"/>
                    </a:lnTo>
                    <a:cubicBezTo>
                      <a:pt x="233810" y="16049"/>
                      <a:pt x="223701" y="12680"/>
                      <a:pt x="213383" y="10081"/>
                    </a:cubicBezTo>
                    <a:cubicBezTo>
                      <a:pt x="193193" y="4011"/>
                      <a:pt x="172293" y="622"/>
                      <a:pt x="151220" y="0"/>
                    </a:cubicBezTo>
                    <a:cubicBezTo>
                      <a:pt x="130097" y="65"/>
                      <a:pt x="109118" y="3467"/>
                      <a:pt x="89057" y="10081"/>
                    </a:cubicBezTo>
                    <a:cubicBezTo>
                      <a:pt x="62781" y="18057"/>
                      <a:pt x="37859" y="29951"/>
                      <a:pt x="15133" y="45362"/>
                    </a:cubicBezTo>
                    <a:cubicBezTo>
                      <a:pt x="5372" y="52296"/>
                      <a:pt x="-298" y="63634"/>
                      <a:pt x="12" y="75604"/>
                    </a:cubicBezTo>
                    <a:lnTo>
                      <a:pt x="12" y="151208"/>
                    </a:lnTo>
                    <a:lnTo>
                      <a:pt x="181461" y="151208"/>
                    </a:lnTo>
                    <a:cubicBezTo>
                      <a:pt x="185626" y="145362"/>
                      <a:pt x="190737" y="140252"/>
                      <a:pt x="196582" y="1360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2B9888E-6F02-A246-A5CC-848EDA903F8F}"/>
                  </a:ext>
                </a:extLst>
              </p:cNvPr>
              <p:cNvSpPr/>
              <p:nvPr/>
            </p:nvSpPr>
            <p:spPr>
              <a:xfrm>
                <a:off x="9159002" y="1915576"/>
                <a:ext cx="352316" cy="322912"/>
              </a:xfrm>
              <a:custGeom>
                <a:avLst/>
                <a:gdLst>
                  <a:gd name="connsiteX0" fmla="*/ 334760 w 352316"/>
                  <a:gd name="connsiteY0" fmla="*/ 0 h 322912"/>
                  <a:gd name="connsiteX1" fmla="*/ 17476 w 352316"/>
                  <a:gd name="connsiteY1" fmla="*/ 0 h 322912"/>
                  <a:gd name="connsiteX2" fmla="*/ 3 w 352316"/>
                  <a:gd name="connsiteY2" fmla="*/ 17725 h 322912"/>
                  <a:gd name="connsiteX3" fmla="*/ 3 w 352316"/>
                  <a:gd name="connsiteY3" fmla="*/ 234036 h 322912"/>
                  <a:gd name="connsiteX4" fmla="*/ 17304 w 352316"/>
                  <a:gd name="connsiteY4" fmla="*/ 252010 h 322912"/>
                  <a:gd name="connsiteX5" fmla="*/ 17476 w 352316"/>
                  <a:gd name="connsiteY5" fmla="*/ 252013 h 322912"/>
                  <a:gd name="connsiteX6" fmla="*/ 67879 w 352316"/>
                  <a:gd name="connsiteY6" fmla="*/ 252013 h 322912"/>
                  <a:gd name="connsiteX7" fmla="*/ 67879 w 352316"/>
                  <a:gd name="connsiteY7" fmla="*/ 322912 h 322912"/>
                  <a:gd name="connsiteX8" fmla="*/ 137518 w 352316"/>
                  <a:gd name="connsiteY8" fmla="*/ 252013 h 322912"/>
                  <a:gd name="connsiteX9" fmla="*/ 334760 w 352316"/>
                  <a:gd name="connsiteY9" fmla="*/ 252013 h 322912"/>
                  <a:gd name="connsiteX10" fmla="*/ 352317 w 352316"/>
                  <a:gd name="connsiteY10" fmla="*/ 234288 h 322912"/>
                  <a:gd name="connsiteX11" fmla="*/ 352317 w 352316"/>
                  <a:gd name="connsiteY11" fmla="*/ 17725 h 322912"/>
                  <a:gd name="connsiteX12" fmla="*/ 334760 w 352316"/>
                  <a:gd name="connsiteY12" fmla="*/ 0 h 322912"/>
                  <a:gd name="connsiteX13" fmla="*/ 174648 w 352316"/>
                  <a:gd name="connsiteY13" fmla="*/ 220511 h 322912"/>
                  <a:gd name="connsiteX14" fmla="*/ 156001 w 352316"/>
                  <a:gd name="connsiteY14" fmla="*/ 201860 h 322912"/>
                  <a:gd name="connsiteX15" fmla="*/ 174651 w 352316"/>
                  <a:gd name="connsiteY15" fmla="*/ 183213 h 322912"/>
                  <a:gd name="connsiteX16" fmla="*/ 193297 w 352316"/>
                  <a:gd name="connsiteY16" fmla="*/ 201610 h 322912"/>
                  <a:gd name="connsiteX17" fmla="*/ 175071 w 352316"/>
                  <a:gd name="connsiteY17" fmla="*/ 220508 h 322912"/>
                  <a:gd name="connsiteX18" fmla="*/ 174648 w 352316"/>
                  <a:gd name="connsiteY18" fmla="*/ 220511 h 322912"/>
                  <a:gd name="connsiteX19" fmla="*/ 186661 w 352316"/>
                  <a:gd name="connsiteY19" fmla="*/ 143647 h 322912"/>
                  <a:gd name="connsiteX20" fmla="*/ 186661 w 352316"/>
                  <a:gd name="connsiteY20" fmla="*/ 170108 h 322912"/>
                  <a:gd name="connsiteX21" fmla="*/ 162719 w 352316"/>
                  <a:gd name="connsiteY21" fmla="*/ 170108 h 322912"/>
                  <a:gd name="connsiteX22" fmla="*/ 162719 w 352316"/>
                  <a:gd name="connsiteY22" fmla="*/ 120630 h 322912"/>
                  <a:gd name="connsiteX23" fmla="*/ 174648 w 352316"/>
                  <a:gd name="connsiteY23" fmla="*/ 120630 h 322912"/>
                  <a:gd name="connsiteX24" fmla="*/ 208922 w 352316"/>
                  <a:gd name="connsiteY24" fmla="*/ 89716 h 322912"/>
                  <a:gd name="connsiteX25" fmla="*/ 175920 w 352316"/>
                  <a:gd name="connsiteY25" fmla="*/ 55525 h 322912"/>
                  <a:gd name="connsiteX26" fmla="*/ 174648 w 352316"/>
                  <a:gd name="connsiteY26" fmla="*/ 55527 h 322912"/>
                  <a:gd name="connsiteX27" fmla="*/ 140458 w 352316"/>
                  <a:gd name="connsiteY27" fmla="*/ 83903 h 322912"/>
                  <a:gd name="connsiteX28" fmla="*/ 140458 w 352316"/>
                  <a:gd name="connsiteY28" fmla="*/ 89716 h 322912"/>
                  <a:gd name="connsiteX29" fmla="*/ 140458 w 352316"/>
                  <a:gd name="connsiteY29" fmla="*/ 91817 h 322912"/>
                  <a:gd name="connsiteX30" fmla="*/ 116517 w 352316"/>
                  <a:gd name="connsiteY30" fmla="*/ 91817 h 322912"/>
                  <a:gd name="connsiteX31" fmla="*/ 116517 w 352316"/>
                  <a:gd name="connsiteY31" fmla="*/ 89716 h 322912"/>
                  <a:gd name="connsiteX32" fmla="*/ 168156 w 352316"/>
                  <a:gd name="connsiteY32" fmla="*/ 31507 h 322912"/>
                  <a:gd name="connsiteX33" fmla="*/ 174648 w 352316"/>
                  <a:gd name="connsiteY33" fmla="*/ 31502 h 322912"/>
                  <a:gd name="connsiteX34" fmla="*/ 232863 w 352316"/>
                  <a:gd name="connsiteY34" fmla="*/ 88365 h 322912"/>
                  <a:gd name="connsiteX35" fmla="*/ 232863 w 352316"/>
                  <a:gd name="connsiteY35" fmla="*/ 89716 h 322912"/>
                  <a:gd name="connsiteX36" fmla="*/ 186661 w 352316"/>
                  <a:gd name="connsiteY36" fmla="*/ 143647 h 32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52316" h="322912">
                    <a:moveTo>
                      <a:pt x="334760" y="0"/>
                    </a:moveTo>
                    <a:lnTo>
                      <a:pt x="17476" y="0"/>
                    </a:lnTo>
                    <a:cubicBezTo>
                      <a:pt x="7766" y="92"/>
                      <a:pt x="-44" y="8015"/>
                      <a:pt x="3" y="17725"/>
                    </a:cubicBezTo>
                    <a:lnTo>
                      <a:pt x="3" y="234036"/>
                    </a:lnTo>
                    <a:cubicBezTo>
                      <a:pt x="-182" y="243777"/>
                      <a:pt x="7563" y="251824"/>
                      <a:pt x="17304" y="252010"/>
                    </a:cubicBezTo>
                    <a:cubicBezTo>
                      <a:pt x="17361" y="252011"/>
                      <a:pt x="17419" y="252012"/>
                      <a:pt x="17476" y="252013"/>
                    </a:cubicBezTo>
                    <a:lnTo>
                      <a:pt x="67879" y="252013"/>
                    </a:lnTo>
                    <a:lnTo>
                      <a:pt x="67879" y="322912"/>
                    </a:lnTo>
                    <a:lnTo>
                      <a:pt x="137518" y="252013"/>
                    </a:lnTo>
                    <a:lnTo>
                      <a:pt x="334760" y="252013"/>
                    </a:lnTo>
                    <a:cubicBezTo>
                      <a:pt x="344483" y="251920"/>
                      <a:pt x="352317" y="244012"/>
                      <a:pt x="352317" y="234288"/>
                    </a:cubicBezTo>
                    <a:lnTo>
                      <a:pt x="352317" y="17725"/>
                    </a:lnTo>
                    <a:cubicBezTo>
                      <a:pt x="352318" y="8001"/>
                      <a:pt x="344483" y="92"/>
                      <a:pt x="334760" y="0"/>
                    </a:cubicBezTo>
                    <a:close/>
                    <a:moveTo>
                      <a:pt x="174648" y="220511"/>
                    </a:moveTo>
                    <a:cubicBezTo>
                      <a:pt x="164348" y="220510"/>
                      <a:pt x="156000" y="212160"/>
                      <a:pt x="156001" y="201860"/>
                    </a:cubicBezTo>
                    <a:cubicBezTo>
                      <a:pt x="156002" y="191561"/>
                      <a:pt x="164352" y="183212"/>
                      <a:pt x="174651" y="183213"/>
                    </a:cubicBezTo>
                    <a:cubicBezTo>
                      <a:pt x="184852" y="183214"/>
                      <a:pt x="193159" y="191410"/>
                      <a:pt x="193297" y="201610"/>
                    </a:cubicBezTo>
                    <a:cubicBezTo>
                      <a:pt x="193482" y="211861"/>
                      <a:pt x="185322" y="220323"/>
                      <a:pt x="175071" y="220508"/>
                    </a:cubicBezTo>
                    <a:cubicBezTo>
                      <a:pt x="174930" y="220511"/>
                      <a:pt x="174789" y="220512"/>
                      <a:pt x="174648" y="220511"/>
                    </a:cubicBezTo>
                    <a:close/>
                    <a:moveTo>
                      <a:pt x="186661" y="143647"/>
                    </a:moveTo>
                    <a:lnTo>
                      <a:pt x="186661" y="170108"/>
                    </a:lnTo>
                    <a:lnTo>
                      <a:pt x="162719" y="170108"/>
                    </a:lnTo>
                    <a:lnTo>
                      <a:pt x="162719" y="120630"/>
                    </a:lnTo>
                    <a:lnTo>
                      <a:pt x="174648" y="120630"/>
                    </a:lnTo>
                    <a:cubicBezTo>
                      <a:pt x="195481" y="120630"/>
                      <a:pt x="208922" y="108449"/>
                      <a:pt x="208922" y="89716"/>
                    </a:cubicBezTo>
                    <a:cubicBezTo>
                      <a:pt x="209250" y="71162"/>
                      <a:pt x="194475" y="55854"/>
                      <a:pt x="175920" y="55525"/>
                    </a:cubicBezTo>
                    <a:cubicBezTo>
                      <a:pt x="175496" y="55518"/>
                      <a:pt x="175072" y="55518"/>
                      <a:pt x="174648" y="55527"/>
                    </a:cubicBezTo>
                    <a:cubicBezTo>
                      <a:pt x="157371" y="53921"/>
                      <a:pt x="142064" y="66625"/>
                      <a:pt x="140458" y="83903"/>
                    </a:cubicBezTo>
                    <a:cubicBezTo>
                      <a:pt x="140278" y="85836"/>
                      <a:pt x="140278" y="87783"/>
                      <a:pt x="140458" y="89716"/>
                    </a:cubicBezTo>
                    <a:lnTo>
                      <a:pt x="140458" y="91817"/>
                    </a:lnTo>
                    <a:lnTo>
                      <a:pt x="116517" y="91817"/>
                    </a:lnTo>
                    <a:lnTo>
                      <a:pt x="116517" y="89716"/>
                    </a:lnTo>
                    <a:cubicBezTo>
                      <a:pt x="114703" y="59383"/>
                      <a:pt x="137822" y="33321"/>
                      <a:pt x="168156" y="31507"/>
                    </a:cubicBezTo>
                    <a:cubicBezTo>
                      <a:pt x="170318" y="31377"/>
                      <a:pt x="172486" y="31376"/>
                      <a:pt x="174648" y="31502"/>
                    </a:cubicBezTo>
                    <a:cubicBezTo>
                      <a:pt x="206426" y="31129"/>
                      <a:pt x="232490" y="56587"/>
                      <a:pt x="232863" y="88365"/>
                    </a:cubicBezTo>
                    <a:cubicBezTo>
                      <a:pt x="232868" y="88815"/>
                      <a:pt x="232868" y="89266"/>
                      <a:pt x="232863" y="89716"/>
                    </a:cubicBezTo>
                    <a:cubicBezTo>
                      <a:pt x="233679" y="116920"/>
                      <a:pt x="213667" y="140279"/>
                      <a:pt x="186661" y="1436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93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Macintosh PowerPoint</Application>
  <PresentationFormat>Widescreen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Baskerville</vt:lpstr>
      <vt:lpstr>Calibri</vt:lpstr>
      <vt:lpstr>Calibri Light</vt:lpstr>
      <vt:lpstr>Consolas</vt:lpstr>
      <vt:lpstr>Georgia</vt:lpstr>
      <vt:lpstr>Office Theme</vt:lpstr>
      <vt:lpstr>Our Approach –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Approach – Workflow</dc:title>
  <dc:creator>He Hao</dc:creator>
  <cp:lastModifiedBy>He Hao</cp:lastModifiedBy>
  <cp:revision>1</cp:revision>
  <dcterms:created xsi:type="dcterms:W3CDTF">2021-01-27T02:58:42Z</dcterms:created>
  <dcterms:modified xsi:type="dcterms:W3CDTF">2021-01-27T02:59:02Z</dcterms:modified>
</cp:coreProperties>
</file>